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6" r:id="rId4"/>
    <p:sldId id="267" r:id="rId5"/>
    <p:sldId id="268" r:id="rId6"/>
    <p:sldId id="269" r:id="rId7"/>
    <p:sldId id="270" r:id="rId8"/>
    <p:sldId id="272" r:id="rId9"/>
    <p:sldId id="273" r:id="rId10"/>
    <p:sldId id="27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1E1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32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A97140-B029-9B57-B2D0-15D15DDFEA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D32B0FD-D2AA-FA80-20ED-51946C705B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F4B9CBD-04BA-8475-517A-896F72BEFF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7D9323-ABB2-46A5-AE5B-2E4A2CE65AEF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64866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B73F81-B9ED-E411-D6F1-0FA59A0217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CFA3DE-28C5-CCB6-4499-0480B0B3D7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A2D469C-C420-3920-3741-B89BAEE8C4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93B6C-64E0-44AA-B3D1-396EC80E21EA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8477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8B393F-93E9-8F10-7640-F24C14214B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98BAF9-5D0E-0019-5A52-D8D5B38D09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6802DB9-C2EB-BD71-4250-0C992043CF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D39BF6-4C74-405D-BA7D-56A4741CEA38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4176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4F0341-20A8-C061-0967-231B0CDB52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EFC865-EA34-7642-CAE3-BD05737DAB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169D77-952C-AEE5-AEF0-4B80592063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786B2-46A4-4E7F-9D86-D9E9A20963AA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90383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6B5A16-2531-0E23-5D31-882E47CE1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B48A0-15D0-077B-74F0-ED5466B385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6AD9C5-53BA-1899-7320-5C66E3BCC1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E8904-9DC7-42C3-836F-96B1F63D401C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62009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057900-5ED0-9E5B-B6FC-1FC2850AE1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72FEB1-4CB0-4849-CA44-CB512BF896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E6A68E-FD78-1CBD-8CBF-38ECF6992B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3C880-7C0D-4278-AAD6-13D4C329881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86155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29FA31-88D6-F05C-6A78-F6D6A26B08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1D4B6A1-642B-9CC9-3CDC-B359153E99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F5D444-9D72-52E6-6C82-70044A2CB8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12814-DF7A-4C97-A9AB-E9C5D818044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91269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79EBB06-1051-F287-8C33-A559FC557E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022DC8C-80F2-067F-E950-FA17378272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B17FE69-D82F-4E20-3279-DB6CF310A9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A451DB-BA58-4AEB-B9A1-4B12B1CD289A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228604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E404888-0FC7-819E-3F17-4A2CF9AE85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379F5BB-781C-0D91-7AD4-0CC563A6D7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F4B573B-F418-5318-F7A3-00513440D7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DDB9EB-885F-4FBB-80E3-EA33921D07F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29339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B0DEFE-B4E8-55D1-8829-1F18B4E491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5C2F54-4C00-5E88-40D2-600991B90A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742E96-F9FA-DABC-CD4F-1CFA70ECEA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402ED1-45BE-46E6-9D30-56E71FC5BA6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68267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8307BF-6C82-435C-794F-FEC711D5C9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D3B608-5C9F-61E2-EEBA-405B70F697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F55456-7F43-DA57-7ED5-640F43B907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EEE9DE-D6E7-41C1-AC15-81CF7E01C90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164255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FFE1E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C1959A8-34F2-A112-3BBA-BE6BD07E3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9BA1C2E-CDD7-524A-2087-964E3677A5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text styles</a:t>
            </a:r>
          </a:p>
          <a:p>
            <a:pPr lvl="1"/>
            <a:r>
              <a:rPr lang="en-US" altLang="bg-BG"/>
              <a:t>Second level</a:t>
            </a:r>
          </a:p>
          <a:p>
            <a:pPr lvl="2"/>
            <a:r>
              <a:rPr lang="en-US" altLang="bg-BG"/>
              <a:t>Third level</a:t>
            </a:r>
          </a:p>
          <a:p>
            <a:pPr lvl="3"/>
            <a:r>
              <a:rPr lang="en-US" altLang="bg-BG"/>
              <a:t>Fourth level</a:t>
            </a:r>
          </a:p>
          <a:p>
            <a:pPr lvl="4"/>
            <a:r>
              <a:rPr lang="en-US" altLang="bg-BG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48857B2-B312-936B-68C1-C72B61D0256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E3FB9C9-AC40-BC57-E229-0DFB74B4281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6952B68-6AF8-3C04-7D67-3108946056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1B3F5A-247D-46FE-BBDF-10E502434275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0366D93-FBBB-64F4-F9E8-6E0F53021C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3575" y="2565400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 sz="4800"/>
              <a:t>Операционна система</a:t>
            </a:r>
            <a:endParaRPr lang="en-US" altLang="bg-BG" sz="480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FEABCFA-3E07-D44B-42B7-C90252C6F96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 на файла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19DE3132-9211-ECE7-C44C-BFD0B6F1DDD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00200"/>
            <a:ext cx="8964612" cy="1323975"/>
          </a:xfrm>
        </p:spPr>
        <p:txBody>
          <a:bodyPr/>
          <a:lstStyle/>
          <a:p>
            <a:pPr eaLnBrk="1" hangingPunct="1"/>
            <a:r>
              <a:rPr lang="en-US" altLang="bg-BG" sz="2800"/>
              <a:t>Определя се от вида на съхраняваната информация и програмата, в която е създаден.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C860B06E-55AA-ED3F-84BF-51C2DEA9E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74813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br>
              <a:rPr lang="en-US" altLang="bg-BG"/>
            </a:br>
            <a:endParaRPr lang="en-US" altLang="bg-BG"/>
          </a:p>
        </p:txBody>
      </p:sp>
      <p:graphicFrame>
        <p:nvGraphicFramePr>
          <p:cNvPr id="4205" name="Group 109">
            <a:extLst>
              <a:ext uri="{FF2B5EF4-FFF2-40B4-BE49-F238E27FC236}">
                <a16:creationId xmlns:a16="http://schemas.microsoft.com/office/drawing/2014/main" id="{A166DC27-5FD8-ABE0-091A-2EB3691D1C17}"/>
              </a:ext>
            </a:extLst>
          </p:cNvPr>
          <p:cNvGraphicFramePr>
            <a:graphicFrameLocks noGrp="1"/>
          </p:cNvGraphicFramePr>
          <p:nvPr/>
        </p:nvGraphicFramePr>
        <p:xfrm>
          <a:off x="539750" y="2708275"/>
          <a:ext cx="7632700" cy="3675065"/>
        </p:xfrm>
        <a:graphic>
          <a:graphicData uri="http://schemas.openxmlformats.org/drawingml/2006/table">
            <a:tbl>
              <a:tblPr/>
              <a:tblGrid>
                <a:gridCol w="3817938">
                  <a:extLst>
                    <a:ext uri="{9D8B030D-6E8A-4147-A177-3AD203B41FA5}">
                      <a16:colId xmlns:a16="http://schemas.microsoft.com/office/drawing/2014/main" val="209109730"/>
                    </a:ext>
                  </a:extLst>
                </a:gridCol>
                <a:gridCol w="3814762">
                  <a:extLst>
                    <a:ext uri="{9D8B030D-6E8A-4147-A177-3AD203B41FA5}">
                      <a16:colId xmlns:a16="http://schemas.microsoft.com/office/drawing/2014/main" val="1749798477"/>
                    </a:ext>
                  </a:extLst>
                </a:gridCol>
              </a:tblGrid>
              <a:tr h="571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Файлов формат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Разширение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9981412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Текстови документи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docx, doc, txt, rtf,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8126557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Електронна таблица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xlsx, xls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987911"/>
                  </a:ext>
                </a:extLst>
              </a:tr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Графични формати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jpg, jpeg, bmp, gif, png, tiff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296250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Презентация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pptx, ppt, pps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5734295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Видео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avi, mpeg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327282"/>
                  </a:ext>
                </a:extLst>
              </a:tr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Звук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wav, wma, mp3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897820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Архив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zip, rar</a:t>
                      </a:r>
                      <a:endParaRPr kumimoji="0" lang="en-US" altLang="bg-BG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1334087"/>
                  </a:ext>
                </a:extLst>
              </a:tr>
            </a:tbl>
          </a:graphicData>
        </a:graphic>
      </p:graphicFrame>
      <p:sp>
        <p:nvSpPr>
          <p:cNvPr id="31778" name="Rectangle 103">
            <a:extLst>
              <a:ext uri="{FF2B5EF4-FFF2-40B4-BE49-F238E27FC236}">
                <a16:creationId xmlns:a16="http://schemas.microsoft.com/office/drawing/2014/main" id="{1381ED3A-5EB0-5FD5-D52A-CFEF3C647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95825"/>
            <a:ext cx="184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br>
              <a:rPr lang="en-US" altLang="bg-BG" sz="800"/>
            </a:br>
            <a:endParaRPr lang="en-US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D0043C9F-096F-593E-2B3A-03E783FD590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Програма </a:t>
            </a:r>
            <a:r>
              <a:rPr lang="en-US" altLang="bg-BG"/>
              <a:t>BIOS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898EB12-F8A8-0A03-EC4A-D905B269508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11325"/>
            <a:ext cx="8229600" cy="4525963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Името </a:t>
            </a:r>
            <a:r>
              <a:rPr lang="en-US" altLang="bg-BG"/>
              <a:t>BIOS</a:t>
            </a:r>
            <a:r>
              <a:rPr lang="bg-BG" altLang="bg-BG"/>
              <a:t> означава основна входно-изходна система.</a:t>
            </a:r>
          </a:p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Настройва и управлява хардуерните устройства в компютъра.</a:t>
            </a:r>
          </a:p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Стартира операционната система.</a:t>
            </a:r>
            <a:endParaRPr lang="en-US" altLang="bg-BG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F7DF941-BAB5-8E95-715A-A8324A9CBD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Операционна система (ОС)</a:t>
            </a:r>
            <a:endParaRPr lang="en-US" altLang="bg-BG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02312387-4B25-DA05-5CF4-3E8CD010684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44463" y="1639888"/>
            <a:ext cx="8820150" cy="4525962"/>
          </a:xfrm>
        </p:spPr>
        <p:txBody>
          <a:bodyPr/>
          <a:lstStyle/>
          <a:p>
            <a:pPr eaLnBrk="1" hangingPunct="1">
              <a:spcBef>
                <a:spcPct val="40000"/>
              </a:spcBef>
              <a:spcAft>
                <a:spcPct val="40000"/>
              </a:spcAft>
            </a:pPr>
            <a:r>
              <a:rPr lang="bg-BG" altLang="bg-BG"/>
              <a:t>Представлява набор от програми за управление на компютърната система и осъществяване на връзка с потребителите.</a:t>
            </a:r>
          </a:p>
          <a:p>
            <a:pPr eaLnBrk="1" hangingPunct="1">
              <a:spcBef>
                <a:spcPct val="40000"/>
              </a:spcBef>
              <a:spcAft>
                <a:spcPct val="40000"/>
              </a:spcAft>
            </a:pPr>
            <a:r>
              <a:rPr lang="en-US" altLang="bg-BG"/>
              <a:t>Най-известните операционни системи са: Microsoft DOS, Microsoft Windows, Linux, Mac OS</a:t>
            </a:r>
            <a:r>
              <a:rPr lang="bg-BG" altLang="bg-BG"/>
              <a:t>, </a:t>
            </a:r>
            <a:r>
              <a:rPr lang="en-US" altLang="bg-BG"/>
              <a:t>Android.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46291EFE-9B8A-505B-D9E3-DC8876398B9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Основни функции на ОС</a:t>
            </a:r>
            <a:endParaRPr lang="en-US" altLang="bg-BG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5FA820B-D43F-FCE5-0EAE-D6DE2FB14CC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11325"/>
            <a:ext cx="8229600" cy="4525963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Управление на изпълнението на приложните програми.</a:t>
            </a:r>
          </a:p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Управление на работата на входно-изходните устройства.</a:t>
            </a:r>
          </a:p>
          <a:p>
            <a:pPr eaLnBrk="1" hangingPunct="1">
              <a:spcBef>
                <a:spcPct val="30000"/>
              </a:spcBef>
              <a:spcAft>
                <a:spcPct val="30000"/>
              </a:spcAft>
            </a:pPr>
            <a:r>
              <a:rPr lang="bg-BG" altLang="bg-BG"/>
              <a:t>Управление на работата на централния процесор и паметта на компютъра.</a:t>
            </a:r>
            <a:endParaRPr lang="en-US" altLang="bg-BG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2EE08942-6D47-4361-6D8F-5F9A9DD8074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/>
              <a:t>Интерфейс</a:t>
            </a:r>
            <a:endParaRPr lang="en-US" altLang="bg-BG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5D05AE1A-D87D-0504-C58F-D89B1F7651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51831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bg-BG" altLang="bg-BG" sz="2800"/>
              <a:t>Средствата</a:t>
            </a:r>
            <a:r>
              <a:rPr lang="en-US" altLang="bg-BG" sz="2800"/>
              <a:t>, </a:t>
            </a:r>
            <a:r>
              <a:rPr lang="bg-BG" altLang="bg-BG" sz="2800"/>
              <a:t>необходими за обмен на информация както между различните устройства, така и между устройства и потребител.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bg-BG" altLang="bg-BG" sz="2800"/>
              <a:t>Потребителски интерфейс – програмните средства</a:t>
            </a:r>
            <a:r>
              <a:rPr lang="en-US" altLang="bg-BG" sz="2800"/>
              <a:t>, </a:t>
            </a:r>
            <a:r>
              <a:rPr lang="bg-BG" altLang="bg-BG" sz="2800"/>
              <a:t>с помощта на които потребителят общува с компютърната система.</a:t>
            </a:r>
          </a:p>
          <a:p>
            <a:pPr eaLnBrk="1" hangingPunct="1">
              <a:lnSpc>
                <a:spcPct val="80000"/>
              </a:lnSpc>
            </a:pPr>
            <a:r>
              <a:rPr lang="bg-BG" altLang="bg-BG" sz="2800"/>
              <a:t>Видове потребителски интерфейс:</a:t>
            </a: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v"/>
            </a:pPr>
            <a:r>
              <a:rPr lang="bg-BG" altLang="bg-BG" sz="2400"/>
              <a:t>буквено-цифров</a:t>
            </a: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v"/>
            </a:pPr>
            <a:r>
              <a:rPr lang="bg-BG" altLang="bg-BG" sz="2400"/>
              <a:t>графичен</a:t>
            </a:r>
            <a:endParaRPr lang="en-US" altLang="bg-BG" sz="240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31B6F39-B00E-F567-5C69-B1101A82973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Буквено-цифров интерфейс </a:t>
            </a:r>
            <a:endParaRPr lang="en-US" altLang="bg-BG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D58F5E6-C42F-8AA5-49DF-1AE859919F5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eaLnBrk="1" hangingPunct="1"/>
            <a:r>
              <a:rPr lang="bg-BG" altLang="bg-BG" sz="2400"/>
              <a:t>К</a:t>
            </a:r>
            <a:r>
              <a:rPr lang="en-US" altLang="bg-BG" sz="2400"/>
              <a:t>омандите </a:t>
            </a:r>
            <a:r>
              <a:rPr lang="bg-BG" altLang="bg-BG" sz="2400"/>
              <a:t>се задават </a:t>
            </a:r>
            <a:r>
              <a:rPr lang="en-US" altLang="bg-BG" sz="2400"/>
              <a:t>на ОС </a:t>
            </a:r>
            <a:r>
              <a:rPr lang="bg-BG" altLang="bg-BG" sz="2400"/>
              <a:t>като</a:t>
            </a:r>
            <a:r>
              <a:rPr lang="en-US" altLang="bg-BG" sz="2400"/>
              <a:t> последователност от символи</a:t>
            </a:r>
            <a:r>
              <a:rPr lang="bg-BG" altLang="bg-BG" sz="2400"/>
              <a:t>,</a:t>
            </a:r>
            <a:r>
              <a:rPr lang="en-US" altLang="bg-BG" sz="2400"/>
              <a:t> въведени от клавиатурата, завършващи с натискане на клавиша</a:t>
            </a:r>
            <a:r>
              <a:rPr lang="bg-BG" altLang="bg-BG" sz="2400"/>
              <a:t> </a:t>
            </a:r>
            <a:r>
              <a:rPr lang="en-US" altLang="bg-BG" sz="2400"/>
              <a:t>Enter.</a:t>
            </a:r>
            <a:endParaRPr lang="bg-BG" altLang="bg-BG" sz="2400"/>
          </a:p>
        </p:txBody>
      </p:sp>
      <p:pic>
        <p:nvPicPr>
          <p:cNvPr id="45060" name="Picture 4">
            <a:extLst>
              <a:ext uri="{FF2B5EF4-FFF2-40B4-BE49-F238E27FC236}">
                <a16:creationId xmlns:a16="http://schemas.microsoft.com/office/drawing/2014/main" id="{2DC9C9D3-5184-E530-FF97-65F640B93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8532812" cy="3478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EB745AC5-A4E3-0E4B-9A9C-DB7FC6F77BB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Графичен интерфейс</a:t>
            </a:r>
            <a:endParaRPr lang="en-US" altLang="bg-BG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386184F7-6553-C767-8BC6-03FB531EDF1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В</a:t>
            </a:r>
            <a:r>
              <a:rPr lang="en-US" altLang="bg-BG"/>
              <a:t>иждат </a:t>
            </a:r>
            <a:r>
              <a:rPr lang="bg-BG" altLang="bg-BG"/>
              <a:t>се </a:t>
            </a:r>
            <a:r>
              <a:rPr lang="en-US" altLang="bg-BG"/>
              <a:t>различни изображения (икони, прозорци, менюта, бутони)</a:t>
            </a:r>
            <a:r>
              <a:rPr lang="bg-BG" altLang="bg-BG"/>
              <a:t>.</a:t>
            </a:r>
          </a:p>
          <a:p>
            <a:pPr eaLnBrk="1" hangingPunct="1"/>
            <a:r>
              <a:rPr lang="bg-BG" altLang="bg-BG"/>
              <a:t>Имаме достъп до всички обекти на екрана.</a:t>
            </a:r>
          </a:p>
          <a:p>
            <a:pPr eaLnBrk="1" hangingPunct="1"/>
            <a:r>
              <a:rPr lang="bg-BG" altLang="bg-BG"/>
              <a:t>Необходимите действия се осъществяват с помощта на мишката и клавиатурата.</a:t>
            </a:r>
            <a:endParaRPr lang="en-US" altLang="bg-BG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4F5862A-D063-CF8F-3D82-2F1D5E1D535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bg-BG" sz="4800"/>
              <a:t>Файлова организация на данните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7C86B85-4B8C-59F4-D13A-3F82483A2A0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/>
              <a:t>Файл (</a:t>
            </a:r>
            <a:r>
              <a:rPr lang="en-US" altLang="bg-BG"/>
              <a:t>File)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BF1B6E15-9744-E5AA-48A6-97809DBB36E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bg-BG"/>
              <a:t>Компютър</a:t>
            </a:r>
            <a:r>
              <a:rPr lang="bg-BG" altLang="bg-BG"/>
              <a:t>ът</a:t>
            </a:r>
            <a:r>
              <a:rPr lang="en-US" altLang="bg-BG"/>
              <a:t> запазва и обработва различни видове данни, оформени в документи</a:t>
            </a:r>
            <a:r>
              <a:rPr lang="bg-BG" altLang="bg-BG"/>
              <a:t>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bg-BG" altLang="bg-BG"/>
              <a:t>Всеки документ се съхранява във файл</a:t>
            </a:r>
            <a:r>
              <a:rPr lang="en-US" altLang="bg-BG"/>
              <a:t>.</a:t>
            </a:r>
            <a:endParaRPr lang="bg-BG" altLang="bg-BG"/>
          </a:p>
          <a:p>
            <a:pPr eaLnBrk="1" hangingPunct="1">
              <a:lnSpc>
                <a:spcPct val="90000"/>
              </a:lnSpc>
            </a:pPr>
            <a:r>
              <a:rPr lang="en-US" altLang="bg-BG"/>
              <a:t>Всеки файл има собствено име, което се състои от две части:</a:t>
            </a:r>
            <a:endParaRPr lang="bg-BG" altLang="bg-BG"/>
          </a:p>
          <a:p>
            <a:pPr lvl="1" eaLnBrk="1" hangingPunct="1">
              <a:lnSpc>
                <a:spcPct val="90000"/>
              </a:lnSpc>
              <a:buSzPct val="65000"/>
              <a:buFont typeface="Wingdings" panose="05000000000000000000" pitchFamily="2" charset="2"/>
              <a:buChar char="v"/>
            </a:pPr>
            <a:r>
              <a:rPr lang="en-US" altLang="bg-BG"/>
              <a:t>име, което се задава от потребителя</a:t>
            </a:r>
            <a:endParaRPr lang="bg-BG" altLang="bg-BG"/>
          </a:p>
          <a:p>
            <a:pPr lvl="1" eaLnBrk="1" hangingPunct="1">
              <a:lnSpc>
                <a:spcPct val="90000"/>
              </a:lnSpc>
              <a:buSzPct val="65000"/>
              <a:buFont typeface="Wingdings" panose="05000000000000000000" pitchFamily="2" charset="2"/>
              <a:buChar char="v"/>
            </a:pPr>
            <a:r>
              <a:rPr lang="en-US" altLang="bg-BG"/>
              <a:t>разширение, което показва какъв е вид</a:t>
            </a:r>
            <a:r>
              <a:rPr lang="bg-BG" altLang="bg-BG"/>
              <a:t>ът</a:t>
            </a:r>
            <a:r>
              <a:rPr lang="en-US" altLang="bg-BG"/>
              <a:t> на съхраняваната информация</a:t>
            </a:r>
            <a:endParaRPr lang="bg-BG" altLang="bg-BG"/>
          </a:p>
          <a:p>
            <a:pPr lvl="1" eaLnBrk="1" hangingPunct="1">
              <a:lnSpc>
                <a:spcPct val="90000"/>
              </a:lnSpc>
              <a:buSzPct val="65000"/>
              <a:buFont typeface="Wingdings" panose="05000000000000000000" pitchFamily="2" charset="2"/>
              <a:buChar char="v"/>
            </a:pPr>
            <a:r>
              <a:rPr lang="bg-BG" altLang="bg-BG"/>
              <a:t>пример – </a:t>
            </a:r>
            <a:r>
              <a:rPr lang="en-US" altLang="bg-BG"/>
              <a:t>informatika.docx, sofia.jpg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332</Words>
  <Application>Microsoft Office PowerPoint</Application>
  <PresentationFormat>Презентация на цял екран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5" baseType="lpstr">
      <vt:lpstr>Arial</vt:lpstr>
      <vt:lpstr>Calibri</vt:lpstr>
      <vt:lpstr>Wingdings</vt:lpstr>
      <vt:lpstr>Times New Roman</vt:lpstr>
      <vt:lpstr>Default Design</vt:lpstr>
      <vt:lpstr>Операционна система</vt:lpstr>
      <vt:lpstr>Програма BIOS</vt:lpstr>
      <vt:lpstr>Операционна система (ОС)</vt:lpstr>
      <vt:lpstr>Основни функции на ОС</vt:lpstr>
      <vt:lpstr>Интерфейс</vt:lpstr>
      <vt:lpstr>Буквено-цифров интерфейс </vt:lpstr>
      <vt:lpstr>Графичен интерфейс</vt:lpstr>
      <vt:lpstr>Файлова организация на данните</vt:lpstr>
      <vt:lpstr>Файл (File)</vt:lpstr>
      <vt:lpstr>Формат на файла</vt:lpstr>
    </vt:vector>
  </TitlesOfParts>
  <Company>Windows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Операционна система</dc:title>
  <dc:creator>gis2</dc:creator>
  <cp:lastModifiedBy>Людмил К. Бонев</cp:lastModifiedBy>
  <cp:revision>24</cp:revision>
  <dcterms:created xsi:type="dcterms:W3CDTF">2013-02-15T11:44:41Z</dcterms:created>
  <dcterms:modified xsi:type="dcterms:W3CDTF">2026-08-10T12:17:41Z</dcterms:modified>
</cp:coreProperties>
</file>